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67" r:id="rId2"/>
    <p:sldId id="268" r:id="rId3"/>
    <p:sldId id="257" r:id="rId4"/>
    <p:sldId id="272" r:id="rId5"/>
    <p:sldId id="260" r:id="rId6"/>
    <p:sldId id="261" r:id="rId7"/>
    <p:sldId id="263" r:id="rId8"/>
    <p:sldId id="264" r:id="rId9"/>
    <p:sldId id="259" r:id="rId10"/>
    <p:sldId id="269" r:id="rId11"/>
    <p:sldId id="25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3AA"/>
    <a:srgbClr val="004C93"/>
    <a:srgbClr val="883E84"/>
    <a:srgbClr val="EA564F"/>
    <a:srgbClr val="F7A543"/>
    <a:srgbClr val="009EE0"/>
    <a:srgbClr val="FF3288"/>
    <a:srgbClr val="F98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DAB5C-921A-490F-8314-43B942E36041}" v="22" dt="2023-02-09T11:04:24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4B035-CB9F-41A4-913B-8B145E09DDE8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F9D95-9B06-4062-816D-5799087821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1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66581-3FE2-42FC-8C4A-FD8A2199E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E4D2C-632A-491F-8018-A8A8117EC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045A3-390F-41A8-816B-82442766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5C8-9408-4C0C-B6DC-0192491B4FA8}" type="datetime1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A3FB4-326F-467C-816D-2887E515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B7ED4-DF05-438D-A066-9DEE6F38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991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DAD08-5EDB-444A-BA35-2C2408B76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3CF93-BF00-40E7-9EF2-A14D3A168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21278-C0BD-4699-8C8A-E29B27605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9BEC-0DB4-4A84-9BA0-D1C29D185A09}" type="datetime1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AB533-E4D7-496F-A90C-CFE1217B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E965D-DB9A-4A4D-A346-C7D33269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45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0C3C-9E8C-43DF-9457-8CDF1A18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2C2B8-2BAD-4F47-AC24-47678CF3D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2C975-95DE-4248-8DF9-D7241BE17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65E0-1A47-49BF-AC51-C8E18C226593}" type="datetime1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6C66A-E115-423F-85F9-EF90D8BE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A9D79-0579-4930-9541-4A7527BBD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94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C6160-051F-44F5-937E-F91CD3311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74AC5-6EA3-4B9E-8ED6-929EBCC85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D126C-3E54-4027-B53F-140F0A14D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B0DD8-B001-429C-BC7F-969C5AA3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6271-1C65-46E6-A77D-0171071B9629}" type="datetime1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4C101-1B14-4612-BB2B-91577FBAE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3D726-3E91-48D5-B886-7D1777AE8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61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869C-B7C8-475C-B6E8-7D311110B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27CF9-A744-41CC-A4B2-B4FE3FD1C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F3B74-6104-409D-9060-9944F64B5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BF7DD-8D5B-4CDA-A4DC-55EBFC185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9D827-68D7-4C4D-8085-400E55116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F266AC-DD50-4C63-913E-31307466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6D55A-4279-42C7-B407-09E27C514040}" type="datetime1">
              <a:rPr lang="en-GB" smtClean="0"/>
              <a:t>16/03/2023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854C2-F1D4-4744-88BF-74E5F09F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0EA4DC-A00C-4450-A053-CE17726D5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71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465C-0563-42E7-BA50-D6B8413E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742A8-D76C-4C67-A2E1-22188FF3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1E88-D2F0-4804-B9B4-15CE2B7EA611}" type="datetime1">
              <a:rPr lang="en-GB" smtClean="0"/>
              <a:t>16/03/2023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0A5245-DBFB-4C00-8FC5-A652BE66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DD72D-64C8-4E96-ADA1-AFED057C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8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0EA924-7449-4BAF-8BD8-82D1E397D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168BC-BAC7-40B5-BA4E-8C5CA0B2EC67}" type="datetime1">
              <a:rPr lang="en-GB" smtClean="0"/>
              <a:t>16/03/2023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10990E-FC29-4CFB-BDE8-D78E21AE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11E41-25EE-4306-B60D-DA22B054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3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41FFB-3406-48D7-8959-C0D86835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FEF17-0D66-4E2A-9582-347A00FB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A4503-A663-47E3-A994-3F81CD87D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BA719-EABC-4CF1-BFE1-F80C6BE8A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55A4-B6BE-4344-8998-763532A32DA6}" type="datetime1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9E426-B703-4A62-8D0C-2010EDF67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D0BD6E-CB7C-4F5C-A1C8-261ECECD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79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B33C5-C178-4BE1-A021-601C3F202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B9E50-97CA-4D50-81D5-557DA1DD4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73DFB-166E-496B-B8C6-2A468766D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87AAC-858F-4276-983E-2475A39F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2E89-D813-45A7-B3AB-91C83A3D1B4C}" type="datetime1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89E52-0DA1-4725-A6ED-F982EB59B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16EE0-9558-4E4F-B8ED-DF3EFD35D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84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1B33-4E8B-42D3-AB98-B3EC96F5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7C105E-AEAC-4DA7-AD4D-0A688F872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2A944-CA88-4FF8-88DF-28CB7AA12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DDB6B-6435-4463-83C3-F38A416A9867}" type="datetime1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5AEB-590B-48FC-9A35-64C64ED83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4A972-AF9B-4A43-BC79-BD4B67C21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75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757503-5E04-4220-9CB4-FA89358AB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EFDB50-D9B8-4726-B3D2-ED90EEB63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AE74C-C9EC-46E4-9A73-4C99BCD5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1DBE-53C6-4F8B-B637-B87E1CC15FC4}" type="datetime1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93608-0673-4393-9C2A-01540787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CB6FE-0635-4313-B179-05355FE65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43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A4366-13C7-40A2-892E-2EAC45773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ABD06-D14B-4CA0-BC23-1A5471DDB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2BFFF-9FE6-4B00-A86F-FA3E8BBDB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D8D43-64DB-4DC4-84B0-B630C25BD8A1}" type="datetime1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ECE3F-4454-4D3E-8B37-B0D8E2E99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9D078-ECE4-4619-B286-03C651FC9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D3623-3A07-4648-80C0-2A332872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74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EED28-B060-4470-AB4B-9CF069DF32BC}"/>
              </a:ext>
            </a:extLst>
          </p:cNvPr>
          <p:cNvSpPr/>
          <p:nvPr/>
        </p:nvSpPr>
        <p:spPr>
          <a:xfrm>
            <a:off x="-165399" y="892"/>
            <a:ext cx="12187237" cy="6857108"/>
          </a:xfrm>
          <a:prstGeom prst="rect">
            <a:avLst/>
          </a:prstGeom>
          <a:solidFill>
            <a:srgbClr val="20B3AA">
              <a:alpha val="85490"/>
            </a:srgb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1" dirty="0">
              <a:latin typeface="Lato Light" charset="0"/>
            </a:endParaRPr>
          </a:p>
        </p:txBody>
      </p:sp>
      <p:pic>
        <p:nvPicPr>
          <p:cNvPr id="3" name="Picture 2" descr="A picture containing object&#10;&#10;Description automatically generated">
            <a:extLst>
              <a:ext uri="{FF2B5EF4-FFF2-40B4-BE49-F238E27FC236}">
                <a16:creationId xmlns:a16="http://schemas.microsoft.com/office/drawing/2014/main" id="{45D1647D-128E-493F-8698-08DC8DB63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269" y="1163939"/>
            <a:ext cx="4087951" cy="13925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03D8-505C-4B73-BC54-662B78F56BA7}"/>
              </a:ext>
            </a:extLst>
          </p:cNvPr>
          <p:cNvSpPr txBox="1"/>
          <p:nvPr/>
        </p:nvSpPr>
        <p:spPr>
          <a:xfrm>
            <a:off x="2374085" y="2656874"/>
            <a:ext cx="6922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RESIDENTS USER GUIDE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97FC8-1D3D-4C84-BE0E-0CC758F9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1</a:t>
            </a:fld>
            <a:endParaRPr lang="en-GB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7C155063-3E9A-B7B8-5DE4-F466A76F0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426" y="1439237"/>
            <a:ext cx="2225680" cy="1002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6803FD-42FD-D2BD-12CD-E876F7B592AB}"/>
              </a:ext>
            </a:extLst>
          </p:cNvPr>
          <p:cNvSpPr txBox="1"/>
          <p:nvPr/>
        </p:nvSpPr>
        <p:spPr>
          <a:xfrm>
            <a:off x="2048312" y="3695099"/>
            <a:ext cx="80953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Please note only defects can be reported through the portal. Please refer to your Newbuild Aftercare guide for examples of defects and timescales for repairs.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This system is only to be used for non urgent issues. Please contact us on the below telephone number if reporting an </a:t>
            </a:r>
            <a:r>
              <a:rPr lang="en-GB" b="1" dirty="0">
                <a:solidFill>
                  <a:srgbClr val="FF0000"/>
                </a:solidFill>
              </a:rPr>
              <a:t>URGENT </a:t>
            </a:r>
            <a:r>
              <a:rPr lang="en-GB" dirty="0">
                <a:solidFill>
                  <a:srgbClr val="FF0000"/>
                </a:solidFill>
              </a:rPr>
              <a:t>defect.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0330 175 9726</a:t>
            </a: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If you experience any difficulties in using this portal you can still report defects by contacting us on the below email address or telephone number.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newbuild-aftercare@poblgroup.co.uk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0330 175 9726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96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30158-B633-7D2B-C558-D340A5DDE0FD}"/>
              </a:ext>
            </a:extLst>
          </p:cNvPr>
          <p:cNvSpPr txBox="1"/>
          <p:nvPr/>
        </p:nvSpPr>
        <p:spPr>
          <a:xfrm>
            <a:off x="661799" y="348241"/>
            <a:ext cx="5210496" cy="4928434"/>
          </a:xfrm>
          <a:prstGeom prst="rect">
            <a:avLst/>
          </a:prstGeom>
          <a:solidFill>
            <a:srgbClr val="20B3AA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A sign on the grass&#10;&#10;Description automatically generated">
            <a:extLst>
              <a:ext uri="{FF2B5EF4-FFF2-40B4-BE49-F238E27FC236}">
                <a16:creationId xmlns:a16="http://schemas.microsoft.com/office/drawing/2014/main" id="{D8125B75-68B3-487C-B884-9651D7B771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8" b="22"/>
          <a:stretch/>
        </p:blipFill>
        <p:spPr>
          <a:xfrm>
            <a:off x="6727429" y="1610420"/>
            <a:ext cx="4991878" cy="32470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33F773-1E39-4392-B3FE-729935848E84}"/>
              </a:ext>
            </a:extLst>
          </p:cNvPr>
          <p:cNvSpPr txBox="1"/>
          <p:nvPr/>
        </p:nvSpPr>
        <p:spPr>
          <a:xfrm>
            <a:off x="745838" y="560908"/>
            <a:ext cx="31533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Lato Thin" charset="0"/>
                <a:ea typeface="Lato Thin" charset="0"/>
                <a:cs typeface="Lato Thin" charset="0"/>
              </a:rPr>
              <a:t>Contents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88606-7F30-416F-8163-23F4D72A3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2</a:t>
            </a:fld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DC801-9C4C-4FFA-9A99-A88BE0AC9CA1}"/>
              </a:ext>
            </a:extLst>
          </p:cNvPr>
          <p:cNvSpPr/>
          <p:nvPr/>
        </p:nvSpPr>
        <p:spPr>
          <a:xfrm>
            <a:off x="10991461" y="6356350"/>
            <a:ext cx="643812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CC8479-10B8-4CA0-B76B-44E93E5D9D04}"/>
              </a:ext>
            </a:extLst>
          </p:cNvPr>
          <p:cNvSpPr txBox="1"/>
          <p:nvPr/>
        </p:nvSpPr>
        <p:spPr>
          <a:xfrm>
            <a:off x="876032" y="1493368"/>
            <a:ext cx="68082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Your Portal				3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Home				4	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What is a Ticket?			5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Creating a Ticket			6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Comments			    	7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Ticket Status			8			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Discussions			9</a:t>
            </a:r>
          </a:p>
          <a:p>
            <a:r>
              <a:rPr lang="en-GB" sz="1600" dirty="0">
                <a:solidFill>
                  <a:schemeClr val="bg1"/>
                </a:solidFill>
                <a:latin typeface="Robero"/>
              </a:rPr>
              <a:t>Appointments			10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66E0C79-6116-46F8-AF49-CE821A59454F}"/>
              </a:ext>
            </a:extLst>
          </p:cNvPr>
          <p:cNvCxnSpPr>
            <a:cxnSpLocks/>
          </p:cNvCxnSpPr>
          <p:nvPr/>
        </p:nvCxnSpPr>
        <p:spPr>
          <a:xfrm>
            <a:off x="941782" y="1142763"/>
            <a:ext cx="1380736" cy="0"/>
          </a:xfrm>
          <a:prstGeom prst="line">
            <a:avLst/>
          </a:prstGeom>
          <a:ln w="15875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9942A8E8-7470-D853-CC5C-230B933F6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88" y="6240682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57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F2054F-40A2-4E4A-9ABF-4E507B58EE59}"/>
              </a:ext>
            </a:extLst>
          </p:cNvPr>
          <p:cNvSpPr/>
          <p:nvPr/>
        </p:nvSpPr>
        <p:spPr>
          <a:xfrm>
            <a:off x="570560" y="1071616"/>
            <a:ext cx="48376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dirty="0"/>
          </a:p>
          <a:p>
            <a:pPr algn="just"/>
            <a:r>
              <a:rPr lang="en-US" sz="1400" dirty="0"/>
              <a:t>clixifix® enables you to centralise all your conversations with your developer.</a:t>
            </a:r>
          </a:p>
          <a:p>
            <a:pPr algn="just"/>
            <a:endParaRPr lang="en-GB" sz="1400" dirty="0"/>
          </a:p>
          <a:p>
            <a:pPr algn="just"/>
            <a:r>
              <a:rPr lang="en-US" sz="1400" b="1" dirty="0"/>
              <a:t>Your Portal allows you to:</a:t>
            </a:r>
          </a:p>
          <a:p>
            <a:pPr algn="just"/>
            <a:r>
              <a:rPr lang="en-US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Log defects by creating a Ticket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Communicate with your house-builder directly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Add a comment which is time and date stamped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Track the progress of your ticket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View all confirmed Appointments</a:t>
            </a:r>
          </a:p>
          <a:p>
            <a:endParaRPr lang="en-US" sz="1400" dirty="0"/>
          </a:p>
          <a:p>
            <a:pPr algn="just"/>
            <a:r>
              <a:rPr lang="en-US" sz="1400" b="1" dirty="0"/>
              <a:t>Your Portal may include the following: </a:t>
            </a:r>
          </a:p>
          <a:p>
            <a:pPr algn="just"/>
            <a:r>
              <a:rPr lang="en-US" sz="1400" dirty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Appliance Guides &amp; important Handover Documents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Useful information (meter information, choices, etc.)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Information about your housebuilder and their customer care charter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Full details of your warranty provider</a:t>
            </a:r>
            <a:endParaRPr lang="en-GB" sz="14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CD9B3F-E448-4B34-94AD-4369C0D04FB3}"/>
              </a:ext>
            </a:extLst>
          </p:cNvPr>
          <p:cNvCxnSpPr/>
          <p:nvPr/>
        </p:nvCxnSpPr>
        <p:spPr>
          <a:xfrm>
            <a:off x="6127059" y="1276451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A40618C-94D9-41C6-9CFD-3A1A7CF3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3</a:t>
            </a:fld>
            <a:endParaRPr lang="en-GB"/>
          </a:p>
        </p:txBody>
      </p:sp>
      <p:pic>
        <p:nvPicPr>
          <p:cNvPr id="11" name="Picture 10" descr="A picture containing sitting, building, holding, young&#10;&#10;Description automatically generated">
            <a:extLst>
              <a:ext uri="{FF2B5EF4-FFF2-40B4-BE49-F238E27FC236}">
                <a16:creationId xmlns:a16="http://schemas.microsoft.com/office/drawing/2014/main" id="{0112B23D-EC73-4BDD-84FF-69345F057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210" y="1719341"/>
            <a:ext cx="5280462" cy="318562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FA4B491-2B2A-333F-36FD-11C2ACA012C0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7" y="218114"/>
            <a:chExt cx="11364885" cy="80191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9FDCCB-A795-A6BB-DF0C-60429B6E589A}"/>
                </a:ext>
              </a:extLst>
            </p:cNvPr>
            <p:cNvSpPr txBox="1"/>
            <p:nvPr/>
          </p:nvSpPr>
          <p:spPr>
            <a:xfrm>
              <a:off x="444617" y="218114"/>
              <a:ext cx="11364885" cy="801918"/>
            </a:xfrm>
            <a:prstGeom prst="rect">
              <a:avLst/>
            </a:prstGeom>
            <a:solidFill>
              <a:srgbClr val="20B3AA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38E439-F163-4219-806D-7A57A3746E2F}"/>
                </a:ext>
              </a:extLst>
            </p:cNvPr>
            <p:cNvSpPr/>
            <p:nvPr/>
          </p:nvSpPr>
          <p:spPr>
            <a:xfrm>
              <a:off x="2879521" y="434407"/>
              <a:ext cx="6096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YOUR PORTAL</a:t>
              </a:r>
            </a:p>
          </p:txBody>
        </p:sp>
      </p:grp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1EDB474F-A9EF-4DB7-D10E-E32AB2537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02" y="6240682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8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F2054F-40A2-4E4A-9ABF-4E507B58EE59}"/>
              </a:ext>
            </a:extLst>
          </p:cNvPr>
          <p:cNvSpPr/>
          <p:nvPr/>
        </p:nvSpPr>
        <p:spPr>
          <a:xfrm>
            <a:off x="444616" y="1546263"/>
            <a:ext cx="48376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Your ‘Overview’ dashboard contains all the resources your housebuilder has pre-populated for you to help you with your new home. </a:t>
            </a:r>
          </a:p>
          <a:p>
            <a:pPr algn="just"/>
            <a:endParaRPr lang="en-US" sz="1400" dirty="0"/>
          </a:p>
          <a:p>
            <a:pPr algn="just"/>
            <a:endParaRPr lang="en-US" sz="1400" dirty="0"/>
          </a:p>
          <a:p>
            <a:pPr algn="just"/>
            <a:r>
              <a:rPr lang="en-GB" sz="1400" dirty="0">
                <a:solidFill>
                  <a:srgbClr val="F98F40"/>
                </a:solidFill>
              </a:rPr>
              <a:t>	✔ </a:t>
            </a:r>
            <a:r>
              <a:rPr lang="en-GB" sz="1400" dirty="0"/>
              <a:t>Plot(s) Information</a:t>
            </a:r>
          </a:p>
          <a:p>
            <a:pPr algn="just"/>
            <a:endParaRPr lang="en-GB" sz="1400" dirty="0">
              <a:solidFill>
                <a:srgbClr val="F98F40"/>
              </a:solidFill>
            </a:endParaRPr>
          </a:p>
          <a:p>
            <a:pPr algn="just"/>
            <a:r>
              <a:rPr lang="en-GB" sz="1400" dirty="0">
                <a:solidFill>
                  <a:srgbClr val="F98F40"/>
                </a:solidFill>
              </a:rPr>
              <a:t>	✔ </a:t>
            </a:r>
            <a:r>
              <a:rPr lang="en-GB" sz="1400" dirty="0"/>
              <a:t>Ticket Summary</a:t>
            </a:r>
          </a:p>
          <a:p>
            <a:pPr algn="just"/>
            <a:endParaRPr lang="en-GB" sz="1400" dirty="0"/>
          </a:p>
          <a:p>
            <a:pPr algn="just"/>
            <a:r>
              <a:rPr lang="en-GB" sz="1400" dirty="0">
                <a:solidFill>
                  <a:srgbClr val="F98F40"/>
                </a:solidFill>
              </a:rPr>
              <a:t>	✔ </a:t>
            </a:r>
            <a:r>
              <a:rPr lang="en-GB" sz="1400" dirty="0"/>
              <a:t>Adding Ticket Shortcut</a:t>
            </a:r>
          </a:p>
          <a:p>
            <a:pPr algn="just"/>
            <a:endParaRPr lang="en-GB" sz="1400" dirty="0">
              <a:solidFill>
                <a:srgbClr val="F98F40"/>
              </a:solidFill>
            </a:endParaRPr>
          </a:p>
          <a:p>
            <a:pPr algn="just"/>
            <a:r>
              <a:rPr lang="en-GB" sz="1400" dirty="0">
                <a:solidFill>
                  <a:srgbClr val="F98F40"/>
                </a:solidFill>
              </a:rPr>
              <a:t>	✔ </a:t>
            </a:r>
            <a:r>
              <a:rPr lang="en-GB" sz="1400" dirty="0"/>
              <a:t>Comments</a:t>
            </a:r>
          </a:p>
          <a:p>
            <a:pPr algn="just"/>
            <a:endParaRPr lang="en-GB" sz="1400" dirty="0"/>
          </a:p>
          <a:p>
            <a:pPr algn="just"/>
            <a:endParaRPr lang="en-GB" sz="1400" dirty="0"/>
          </a:p>
          <a:p>
            <a:pPr algn="just"/>
            <a:endParaRPr lang="en-US" sz="1400" dirty="0"/>
          </a:p>
          <a:p>
            <a:pPr algn="just"/>
            <a:r>
              <a:rPr lang="en-US" sz="1400" dirty="0"/>
              <a:t>  </a:t>
            </a:r>
            <a:endParaRPr lang="en-GB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38E439-F163-4219-806D-7A57A3746E2F}"/>
              </a:ext>
            </a:extLst>
          </p:cNvPr>
          <p:cNvSpPr/>
          <p:nvPr/>
        </p:nvSpPr>
        <p:spPr>
          <a:xfrm>
            <a:off x="2604116" y="2760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Robero"/>
              </a:rPr>
              <a:t>Overview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CD9B3F-E448-4B34-94AD-4369C0D04FB3}"/>
              </a:ext>
            </a:extLst>
          </p:cNvPr>
          <p:cNvCxnSpPr/>
          <p:nvPr/>
        </p:nvCxnSpPr>
        <p:spPr>
          <a:xfrm>
            <a:off x="5652116" y="1546263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A40618C-94D9-41C6-9CFD-3A1A7CF3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4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35C7B-F7CA-41C9-8478-11753FB45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520" y="1546263"/>
            <a:ext cx="6012331" cy="27516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3182C8F-904A-521D-B408-56E322742911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7" y="218114"/>
            <a:chExt cx="11364885" cy="801918"/>
          </a:xfrm>
          <a:solidFill>
            <a:srgbClr val="FF3288"/>
          </a:solidFill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74922E-E796-47EA-138B-1DDE4EDFD8B9}"/>
                </a:ext>
              </a:extLst>
            </p:cNvPr>
            <p:cNvSpPr txBox="1"/>
            <p:nvPr/>
          </p:nvSpPr>
          <p:spPr>
            <a:xfrm>
              <a:off x="444617" y="218114"/>
              <a:ext cx="11364885" cy="8019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287A4F-2D8F-D1A1-F306-BAB6D5954681}"/>
                </a:ext>
              </a:extLst>
            </p:cNvPr>
            <p:cNvSpPr/>
            <p:nvPr/>
          </p:nvSpPr>
          <p:spPr>
            <a:xfrm>
              <a:off x="2879521" y="434407"/>
              <a:ext cx="6096000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OVERVIEW</a:t>
              </a:r>
            </a:p>
          </p:txBody>
        </p:sp>
      </p:grp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E38040EC-A8AE-A33D-E071-886D99C01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3" y="6240682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6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EA20D1-3EDF-4C4B-B603-3228097FBBDB}"/>
              </a:ext>
            </a:extLst>
          </p:cNvPr>
          <p:cNvSpPr/>
          <p:nvPr/>
        </p:nvSpPr>
        <p:spPr>
          <a:xfrm>
            <a:off x="624278" y="2413337"/>
            <a:ext cx="48689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>
                <a:latin typeface="Robero"/>
              </a:rPr>
              <a:t> </a:t>
            </a:r>
          </a:p>
          <a:p>
            <a:pPr algn="just"/>
            <a:r>
              <a:rPr lang="en-GB" sz="1400" dirty="0">
                <a:latin typeface="Robero"/>
              </a:rPr>
              <a:t>A Ticket is a quick and simple way to notify your housebuilder of any defects you are experiencing in your new home. </a:t>
            </a:r>
          </a:p>
          <a:p>
            <a:pPr algn="just"/>
            <a:endParaRPr lang="en-GB" sz="1400" dirty="0">
              <a:latin typeface="Robero"/>
            </a:endParaRPr>
          </a:p>
          <a:p>
            <a:pPr algn="just"/>
            <a:endParaRPr lang="en-GB" sz="1400" dirty="0">
              <a:latin typeface="Robero"/>
            </a:endParaRPr>
          </a:p>
          <a:p>
            <a:pPr algn="just"/>
            <a:r>
              <a:rPr lang="en-GB" sz="1400" b="1" dirty="0">
                <a:latin typeface="Robero"/>
              </a:rPr>
              <a:t>Tickets Tab</a:t>
            </a:r>
          </a:p>
          <a:p>
            <a:pPr algn="just"/>
            <a:endParaRPr lang="en-GB" sz="1400" dirty="0">
              <a:latin typeface="Robero"/>
            </a:endParaRPr>
          </a:p>
          <a:p>
            <a:pPr algn="just"/>
            <a:r>
              <a:rPr lang="en-GB" sz="1400" dirty="0">
                <a:latin typeface="Robero"/>
              </a:rPr>
              <a:t>This section displays all Tickets relating to your property. </a:t>
            </a:r>
          </a:p>
          <a:p>
            <a:pPr algn="just"/>
            <a:r>
              <a:rPr lang="en-GB" sz="1400" dirty="0">
                <a:latin typeface="Robero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7CEDE-FF95-41FE-B3B7-DB074978192A}"/>
              </a:ext>
            </a:extLst>
          </p:cNvPr>
          <p:cNvSpPr/>
          <p:nvPr/>
        </p:nvSpPr>
        <p:spPr>
          <a:xfrm>
            <a:off x="5289330" y="306651"/>
            <a:ext cx="1854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dirty="0">
                <a:solidFill>
                  <a:schemeClr val="bg1"/>
                </a:solidFill>
                <a:latin typeface="Robero"/>
              </a:rPr>
              <a:t>What is a Ticket?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301965-B092-46B1-86C7-5EC91C8A5A0B}"/>
              </a:ext>
            </a:extLst>
          </p:cNvPr>
          <p:cNvCxnSpPr/>
          <p:nvPr/>
        </p:nvCxnSpPr>
        <p:spPr>
          <a:xfrm>
            <a:off x="5819495" y="1620004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51288C-DB90-4561-B7D9-805151D75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5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DE1B8-1E70-4F09-827F-B6D12E108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949" y="2176758"/>
            <a:ext cx="6019620" cy="26401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FEAE24-092D-A97B-A8CC-C699D7065A54}"/>
              </a:ext>
            </a:extLst>
          </p:cNvPr>
          <p:cNvSpPr txBox="1"/>
          <p:nvPr/>
        </p:nvSpPr>
        <p:spPr>
          <a:xfrm>
            <a:off x="444616" y="136525"/>
            <a:ext cx="11364885" cy="801918"/>
          </a:xfrm>
          <a:prstGeom prst="rect">
            <a:avLst/>
          </a:prstGeom>
          <a:solidFill>
            <a:srgbClr val="009EE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B6DDF-5B37-97AD-49E6-E26A9BE4EBEE}"/>
              </a:ext>
            </a:extLst>
          </p:cNvPr>
          <p:cNvSpPr/>
          <p:nvPr/>
        </p:nvSpPr>
        <p:spPr>
          <a:xfrm>
            <a:off x="2937949" y="306651"/>
            <a:ext cx="6096000" cy="369332"/>
          </a:xfrm>
          <a:prstGeom prst="rect">
            <a:avLst/>
          </a:prstGeom>
          <a:solidFill>
            <a:srgbClr val="009EE0"/>
          </a:solidFill>
        </p:spPr>
        <p:txBody>
          <a:bodyPr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Robero"/>
              </a:rPr>
              <a:t>WHAT IS A TICKET?</a:t>
            </a:r>
          </a:p>
        </p:txBody>
      </p:sp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:a16="http://schemas.microsoft.com/office/drawing/2014/main" id="{D657BF6A-B604-ADA7-8069-546C5047D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02" y="6240682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07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BE2ECB-B302-448D-8642-248D38E7C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678" y="2031426"/>
            <a:ext cx="5229716" cy="22937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77976E-012B-4FB6-8672-87B54F3DFAB6}"/>
              </a:ext>
            </a:extLst>
          </p:cNvPr>
          <p:cNvSpPr/>
          <p:nvPr/>
        </p:nvSpPr>
        <p:spPr>
          <a:xfrm>
            <a:off x="710930" y="2521059"/>
            <a:ext cx="53745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Robero"/>
              </a:rPr>
              <a:t>3 Steps to Creating a Ticket:</a:t>
            </a:r>
          </a:p>
          <a:p>
            <a:pPr algn="just"/>
            <a:endParaRPr lang="en-US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US" sz="1400" dirty="0">
                <a:latin typeface="Robero"/>
              </a:rPr>
              <a:t>New Ticket (one defect per ticket) </a:t>
            </a:r>
          </a:p>
          <a:p>
            <a:pPr marL="342900" indent="-342900" algn="just">
              <a:buFont typeface="+mj-lt"/>
              <a:buAutoNum type="arabicPeriod"/>
            </a:pPr>
            <a:endParaRPr lang="en-US" sz="1400" dirty="0">
              <a:latin typeface="Robero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latin typeface="Robero"/>
              </a:rPr>
              <a:t>Defect Type &amp; Sub-category (with detailed description)</a:t>
            </a:r>
          </a:p>
          <a:p>
            <a:pPr marL="342900" indent="-342900" algn="just">
              <a:buFont typeface="+mj-lt"/>
              <a:buAutoNum type="arabicPeriod"/>
            </a:pPr>
            <a:endParaRPr lang="en-US" sz="1400" dirty="0">
              <a:latin typeface="Robero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latin typeface="Robero"/>
              </a:rPr>
              <a:t>Other Comments (access information etc.)</a:t>
            </a:r>
          </a:p>
          <a:p>
            <a:pPr marL="342900" indent="-342900" algn="just">
              <a:buFont typeface="+mj-lt"/>
              <a:buAutoNum type="arabicPeriod"/>
            </a:pPr>
            <a:endParaRPr lang="en-US" sz="1400" dirty="0">
              <a:latin typeface="Robero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3C61F-DE28-493C-8349-FE722EE4AC33}"/>
              </a:ext>
            </a:extLst>
          </p:cNvPr>
          <p:cNvSpPr/>
          <p:nvPr/>
        </p:nvSpPr>
        <p:spPr>
          <a:xfrm>
            <a:off x="5333893" y="281708"/>
            <a:ext cx="1765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Robero"/>
              </a:rPr>
              <a:t>Creating a Ticket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E7ABAB-279A-463E-8D20-27A10FE1E21A}"/>
              </a:ext>
            </a:extLst>
          </p:cNvPr>
          <p:cNvCxnSpPr/>
          <p:nvPr/>
        </p:nvCxnSpPr>
        <p:spPr>
          <a:xfrm>
            <a:off x="5732532" y="1615881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A9739-A2F6-440C-9F6C-C0A63B6E8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6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676CBA-C5E5-47FB-8DB3-4D20012F15A1}"/>
              </a:ext>
            </a:extLst>
          </p:cNvPr>
          <p:cNvSpPr/>
          <p:nvPr/>
        </p:nvSpPr>
        <p:spPr>
          <a:xfrm>
            <a:off x="10754135" y="2747111"/>
            <a:ext cx="477739" cy="1276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82EF2D-08F4-463C-9EAB-6B3F7E908382}"/>
              </a:ext>
            </a:extLst>
          </p:cNvPr>
          <p:cNvCxnSpPr>
            <a:cxnSpLocks/>
          </p:cNvCxnSpPr>
          <p:nvPr/>
        </p:nvCxnSpPr>
        <p:spPr>
          <a:xfrm flipH="1">
            <a:off x="11262464" y="2810944"/>
            <a:ext cx="27016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D9E23C49-1D7E-2CB4-40CE-FD72D6E4BFB7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6" y="136525"/>
            <a:chExt cx="11364885" cy="80191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1704AC-AA8D-1617-CA2D-E75B74395BC5}"/>
                </a:ext>
              </a:extLst>
            </p:cNvPr>
            <p:cNvSpPr txBox="1"/>
            <p:nvPr/>
          </p:nvSpPr>
          <p:spPr>
            <a:xfrm>
              <a:off x="444616" y="136525"/>
              <a:ext cx="11364885" cy="801918"/>
            </a:xfrm>
            <a:prstGeom prst="rect">
              <a:avLst/>
            </a:prstGeom>
            <a:solidFill>
              <a:srgbClr val="F7A543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4F1AB07-AA54-4361-ABC3-2D83DE3A851A}"/>
                </a:ext>
              </a:extLst>
            </p:cNvPr>
            <p:cNvSpPr/>
            <p:nvPr/>
          </p:nvSpPr>
          <p:spPr>
            <a:xfrm>
              <a:off x="2879520" y="352818"/>
              <a:ext cx="6096000" cy="369332"/>
            </a:xfrm>
            <a:prstGeom prst="rect">
              <a:avLst/>
            </a:prstGeom>
            <a:solidFill>
              <a:srgbClr val="F7A543"/>
            </a:solidFill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CREATING A TICKET</a:t>
              </a:r>
            </a:p>
          </p:txBody>
        </p:sp>
      </p:grpSp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13121AC1-36FF-B63A-132C-1D48702B3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46" y="6240682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07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47F69A-D358-4343-851D-FC6D2C807E96}"/>
              </a:ext>
            </a:extLst>
          </p:cNvPr>
          <p:cNvSpPr/>
          <p:nvPr/>
        </p:nvSpPr>
        <p:spPr>
          <a:xfrm>
            <a:off x="532965" y="2111301"/>
            <a:ext cx="46957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/>
              <a:t>Now you have created your ticket, you have an open line of communication with your housebuilder regarding your reported defect via the Comments Tab. </a:t>
            </a:r>
          </a:p>
          <a:p>
            <a:pPr algn="just"/>
            <a:endParaRPr lang="en-GB" sz="1400" dirty="0"/>
          </a:p>
          <a:p>
            <a:pPr algn="just"/>
            <a:r>
              <a:rPr lang="en-US" sz="1400" dirty="0"/>
              <a:t>Simply Add a Comment to:</a:t>
            </a:r>
          </a:p>
          <a:p>
            <a:pPr algn="just"/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Liaise with your housebuilder regarding appointments</a:t>
            </a:r>
          </a:p>
          <a:p>
            <a:pPr algn="just"/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Request an update</a:t>
            </a:r>
          </a:p>
          <a:p>
            <a:pPr algn="just"/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Inform your housebuilder of any changes to your defect (i.e. the problem has worsened)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algn="just"/>
            <a:endParaRPr lang="en-US" sz="1400" dirty="0"/>
          </a:p>
          <a:p>
            <a:pPr algn="just"/>
            <a:endParaRPr lang="en-US" sz="1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7258AF-9ACF-4EF1-978D-EA2E66F4D2E9}"/>
              </a:ext>
            </a:extLst>
          </p:cNvPr>
          <p:cNvCxnSpPr/>
          <p:nvPr/>
        </p:nvCxnSpPr>
        <p:spPr>
          <a:xfrm>
            <a:off x="5828915" y="1495263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F394956-8C81-41D3-87ED-ED2583DB9070}"/>
              </a:ext>
            </a:extLst>
          </p:cNvPr>
          <p:cNvSpPr/>
          <p:nvPr/>
        </p:nvSpPr>
        <p:spPr>
          <a:xfrm>
            <a:off x="5228687" y="303459"/>
            <a:ext cx="1200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dirty="0">
                <a:solidFill>
                  <a:schemeClr val="bg1"/>
                </a:solidFill>
              </a:rPr>
              <a:t>Comments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FCC6B17-4B26-4C34-A02C-96DA35B2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732DBD-B67F-4E3C-AEA8-1EE2283AE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061067"/>
            <a:ext cx="5934146" cy="22952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D1CE33-2CC5-487A-B0E4-4FE743F3F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328984"/>
            <a:ext cx="5934145" cy="25913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D13909-4B62-4397-96B1-ECF19D9FB53C}"/>
              </a:ext>
            </a:extLst>
          </p:cNvPr>
          <p:cNvSpPr/>
          <p:nvPr/>
        </p:nvSpPr>
        <p:spPr>
          <a:xfrm>
            <a:off x="11514338" y="1873189"/>
            <a:ext cx="275208" cy="2558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3678A7A-0D00-4489-8E97-20E393783A4C}"/>
              </a:ext>
            </a:extLst>
          </p:cNvPr>
          <p:cNvCxnSpPr>
            <a:cxnSpLocks/>
          </p:cNvCxnSpPr>
          <p:nvPr/>
        </p:nvCxnSpPr>
        <p:spPr>
          <a:xfrm>
            <a:off x="11141476" y="1988598"/>
            <a:ext cx="3728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95AE0BE-3B91-478C-B5B1-86C60C20084C}"/>
              </a:ext>
            </a:extLst>
          </p:cNvPr>
          <p:cNvSpPr txBox="1"/>
          <p:nvPr/>
        </p:nvSpPr>
        <p:spPr>
          <a:xfrm>
            <a:off x="10382441" y="1857793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Comments</a:t>
            </a:r>
            <a:endParaRPr lang="en-GB" sz="11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F0BABC-8118-FE96-BD94-0EFF8A2E536B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6" y="136525"/>
            <a:chExt cx="11364885" cy="801918"/>
          </a:xfrm>
          <a:solidFill>
            <a:srgbClr val="EA564F"/>
          </a:solidFill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2163E8-4FF1-3E1D-548D-7C629051B903}"/>
                </a:ext>
              </a:extLst>
            </p:cNvPr>
            <p:cNvSpPr txBox="1"/>
            <p:nvPr/>
          </p:nvSpPr>
          <p:spPr>
            <a:xfrm>
              <a:off x="444616" y="136525"/>
              <a:ext cx="11364885" cy="8019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75F3A2-8328-5BF6-6972-52D8C7E312E6}"/>
                </a:ext>
              </a:extLst>
            </p:cNvPr>
            <p:cNvSpPr/>
            <p:nvPr/>
          </p:nvSpPr>
          <p:spPr>
            <a:xfrm>
              <a:off x="2879520" y="352818"/>
              <a:ext cx="6096000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OVERVIEW</a:t>
              </a:r>
            </a:p>
          </p:txBody>
        </p:sp>
      </p:grp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FE803DA9-10A8-F485-DE1D-F3ECC521E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54" y="6058119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14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329D8-C7B2-427C-8DA2-BAE4C4079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267" y="1914214"/>
            <a:ext cx="4465203" cy="33735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21370F-CEC7-46B9-94D0-5776967C9AB2}"/>
              </a:ext>
            </a:extLst>
          </p:cNvPr>
          <p:cNvSpPr/>
          <p:nvPr/>
        </p:nvSpPr>
        <p:spPr>
          <a:xfrm>
            <a:off x="736362" y="2205849"/>
            <a:ext cx="493056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b="1" dirty="0">
                <a:latin typeface="Robero"/>
              </a:rPr>
              <a:t> There are 4 possible Status levels for Tickets:</a:t>
            </a:r>
          </a:p>
          <a:p>
            <a:pPr algn="just"/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GB" sz="1400" b="1" dirty="0">
                <a:latin typeface="Robero"/>
              </a:rPr>
              <a:t>Open</a:t>
            </a:r>
            <a:r>
              <a:rPr lang="en-GB" sz="1400" dirty="0">
                <a:latin typeface="Robero"/>
              </a:rPr>
              <a:t> – Your Ticket has been raised successfully and your housebuilder has been notified</a:t>
            </a:r>
          </a:p>
          <a:p>
            <a:pPr marL="342900" indent="-342900" algn="just"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FontTx/>
              <a:buAutoNum type="arabicPeriod"/>
            </a:pPr>
            <a:r>
              <a:rPr lang="en-GB" sz="1400" b="1" dirty="0">
                <a:latin typeface="Robero"/>
              </a:rPr>
              <a:t>Closed</a:t>
            </a:r>
            <a:r>
              <a:rPr lang="en-GB" sz="1400" dirty="0">
                <a:latin typeface="Robero"/>
              </a:rPr>
              <a:t> – The Ticket has been resolved</a:t>
            </a:r>
          </a:p>
          <a:p>
            <a:pPr marL="342900" indent="-342900" algn="just"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Font typeface="+mj-lt"/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GB" sz="1400" b="1" dirty="0">
                <a:latin typeface="Robero"/>
              </a:rPr>
              <a:t>In Progress </a:t>
            </a:r>
            <a:r>
              <a:rPr lang="en-GB" sz="1400" dirty="0">
                <a:latin typeface="Robero"/>
              </a:rPr>
              <a:t>– Your housebuilder is working to resolve the defect</a:t>
            </a:r>
          </a:p>
          <a:p>
            <a:pPr marL="342900" indent="-342900" algn="just">
              <a:buFont typeface="+mj-lt"/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GB" sz="1400" b="1" dirty="0">
                <a:latin typeface="Robero"/>
              </a:rPr>
              <a:t>On Hold </a:t>
            </a:r>
            <a:r>
              <a:rPr lang="en-GB" sz="1400" dirty="0">
                <a:latin typeface="Robero"/>
              </a:rPr>
              <a:t>– Your Ticket has been placed on hold. This could be for a number of reasons (e.g. a part requires manufacturing)</a:t>
            </a:r>
          </a:p>
          <a:p>
            <a:pPr marL="342900" indent="-342900" algn="just">
              <a:buFont typeface="+mj-lt"/>
              <a:buAutoNum type="arabicPeriod"/>
            </a:pPr>
            <a:endParaRPr lang="en-GB" sz="1400" dirty="0">
              <a:latin typeface="Robero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A9F344-04CA-4E0B-AE73-2B85B9ADA7CF}"/>
              </a:ext>
            </a:extLst>
          </p:cNvPr>
          <p:cNvSpPr/>
          <p:nvPr/>
        </p:nvSpPr>
        <p:spPr>
          <a:xfrm>
            <a:off x="5666924" y="322222"/>
            <a:ext cx="1418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dirty="0">
                <a:solidFill>
                  <a:schemeClr val="bg1"/>
                </a:solidFill>
              </a:rPr>
              <a:t>Ticket Status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278CE8-1EF8-45AE-9F5E-8B76D1CC7D5A}"/>
              </a:ext>
            </a:extLst>
          </p:cNvPr>
          <p:cNvCxnSpPr/>
          <p:nvPr/>
        </p:nvCxnSpPr>
        <p:spPr>
          <a:xfrm>
            <a:off x="6183479" y="1504594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F4BB31-83EE-4877-A225-36D2E36BA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8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E7293D-2E0C-4FDF-99AF-79359AA53FCC}"/>
              </a:ext>
            </a:extLst>
          </p:cNvPr>
          <p:cNvSpPr/>
          <p:nvPr/>
        </p:nvSpPr>
        <p:spPr>
          <a:xfrm>
            <a:off x="6705562" y="2585396"/>
            <a:ext cx="1236595" cy="224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AFDF56-1DC7-4276-B4B1-D3C64268EE3C}"/>
              </a:ext>
            </a:extLst>
          </p:cNvPr>
          <p:cNvCxnSpPr>
            <a:cxnSpLocks/>
          </p:cNvCxnSpPr>
          <p:nvPr/>
        </p:nvCxnSpPr>
        <p:spPr>
          <a:xfrm flipV="1">
            <a:off x="7314763" y="4855534"/>
            <a:ext cx="0" cy="5334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CB1C41A-C797-4B60-A5FB-0C4780A33AAD}"/>
              </a:ext>
            </a:extLst>
          </p:cNvPr>
          <p:cNvSpPr txBox="1"/>
          <p:nvPr/>
        </p:nvSpPr>
        <p:spPr>
          <a:xfrm>
            <a:off x="7046099" y="5314392"/>
            <a:ext cx="5373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Status</a:t>
            </a:r>
            <a:endParaRPr lang="en-GB" sz="11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0BB74A-02C9-1070-60FC-814E14B224E0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6" y="136525"/>
            <a:chExt cx="11364885" cy="801918"/>
          </a:xfrm>
          <a:solidFill>
            <a:srgbClr val="EA564F"/>
          </a:solidFill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C43AC2-576B-1CC6-F953-B59C02417543}"/>
                </a:ext>
              </a:extLst>
            </p:cNvPr>
            <p:cNvSpPr txBox="1"/>
            <p:nvPr/>
          </p:nvSpPr>
          <p:spPr>
            <a:xfrm>
              <a:off x="444616" y="136525"/>
              <a:ext cx="11364885" cy="801918"/>
            </a:xfrm>
            <a:prstGeom prst="rect">
              <a:avLst/>
            </a:prstGeom>
            <a:solidFill>
              <a:srgbClr val="883E84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3659FA-A00F-AE1B-7843-0EDC0FDC34C2}"/>
                </a:ext>
              </a:extLst>
            </p:cNvPr>
            <p:cNvSpPr/>
            <p:nvPr/>
          </p:nvSpPr>
          <p:spPr>
            <a:xfrm>
              <a:off x="2879520" y="352818"/>
              <a:ext cx="6096000" cy="369332"/>
            </a:xfrm>
            <a:prstGeom prst="rect">
              <a:avLst/>
            </a:prstGeom>
            <a:solidFill>
              <a:srgbClr val="883E84"/>
            </a:solidFill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TICKET STATUS</a:t>
              </a:r>
            </a:p>
          </p:txBody>
        </p:sp>
      </p:grp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A26DE715-E3DE-D212-98DF-C76D300E0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3" y="6123667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50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BDCBB1-2E20-4AFB-9386-D39EF4CB219A}"/>
              </a:ext>
            </a:extLst>
          </p:cNvPr>
          <p:cNvSpPr/>
          <p:nvPr/>
        </p:nvSpPr>
        <p:spPr>
          <a:xfrm>
            <a:off x="667779" y="2942985"/>
            <a:ext cx="477132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n-GB" sz="1400" dirty="0">
                <a:latin typeface="Robero"/>
              </a:rPr>
              <a:t>Title (e.g. Paint Query)</a:t>
            </a:r>
          </a:p>
          <a:p>
            <a:pPr marL="342900" indent="-342900" algn="just">
              <a:buFont typeface="+mj-lt"/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GB" sz="1400" dirty="0">
                <a:latin typeface="Robero"/>
              </a:rPr>
              <a:t>Detail (e.g. what is the colour of my living room paint?)</a:t>
            </a:r>
          </a:p>
          <a:p>
            <a:pPr marL="342900" indent="-342900" algn="just">
              <a:buFont typeface="+mj-lt"/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GB" sz="1400" dirty="0">
                <a:latin typeface="Robero"/>
              </a:rPr>
              <a:t>Add file (if applicable)</a:t>
            </a:r>
          </a:p>
          <a:p>
            <a:pPr marL="342900" indent="-342900" algn="just">
              <a:buFont typeface="+mj-lt"/>
              <a:buAutoNum type="arabicPeriod"/>
            </a:pPr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r>
              <a:rPr lang="en-GB" sz="1400" dirty="0">
                <a:latin typeface="Robero"/>
              </a:rPr>
              <a:t>Submit</a:t>
            </a:r>
          </a:p>
          <a:p>
            <a:pPr marL="342900" indent="-342900" algn="just">
              <a:buAutoNum type="arabicPeriod"/>
            </a:pPr>
            <a:endParaRPr lang="en-GB" sz="1400" dirty="0">
              <a:latin typeface="Robero"/>
            </a:endParaRPr>
          </a:p>
          <a:p>
            <a:pPr algn="just"/>
            <a:endParaRPr lang="en-GB" sz="1400" dirty="0">
              <a:latin typeface="Robero"/>
            </a:endParaRPr>
          </a:p>
          <a:p>
            <a:pPr marL="342900" indent="-342900" algn="just">
              <a:buAutoNum type="arabicPeriod"/>
            </a:pPr>
            <a:endParaRPr lang="en-GB" sz="1400" dirty="0">
              <a:latin typeface="Robero"/>
            </a:endParaRPr>
          </a:p>
          <a:p>
            <a:pPr algn="just"/>
            <a:r>
              <a:rPr lang="en-GB" sz="1400" dirty="0">
                <a:latin typeface="Robero"/>
              </a:rPr>
              <a:t>Any responses from your housebuilder will sit under your original query. You will also be notified via email. </a:t>
            </a:r>
          </a:p>
          <a:p>
            <a:pPr algn="just"/>
            <a:endParaRPr lang="en-GB" sz="1400" dirty="0">
              <a:latin typeface="Robero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2E9495-1858-45EA-A85D-BF0AC7CC2DCC}"/>
              </a:ext>
            </a:extLst>
          </p:cNvPr>
          <p:cNvSpPr/>
          <p:nvPr/>
        </p:nvSpPr>
        <p:spPr>
          <a:xfrm>
            <a:off x="5529293" y="249453"/>
            <a:ext cx="1308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Robero"/>
              </a:rPr>
              <a:t>Discussions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340F1A-EB18-44FF-ACAD-83A3DC80D809}"/>
              </a:ext>
            </a:extLst>
          </p:cNvPr>
          <p:cNvCxnSpPr/>
          <p:nvPr/>
        </p:nvCxnSpPr>
        <p:spPr>
          <a:xfrm>
            <a:off x="6183479" y="1504594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5EE57F-BB70-4646-AFFE-482365B40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9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39BFF4-86AB-4CCA-975C-288AB47FD940}"/>
              </a:ext>
            </a:extLst>
          </p:cNvPr>
          <p:cNvSpPr txBox="1"/>
          <p:nvPr/>
        </p:nvSpPr>
        <p:spPr>
          <a:xfrm>
            <a:off x="667779" y="2635208"/>
            <a:ext cx="223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How to create a Discussion:</a:t>
            </a:r>
            <a:endParaRPr lang="en-GB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F4867-96CD-4165-A658-D5EF040F5255}"/>
              </a:ext>
            </a:extLst>
          </p:cNvPr>
          <p:cNvSpPr/>
          <p:nvPr/>
        </p:nvSpPr>
        <p:spPr>
          <a:xfrm>
            <a:off x="667779" y="1391567"/>
            <a:ext cx="47713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Robero"/>
              </a:rPr>
              <a:t>You may have a general enquiry about your new home. </a:t>
            </a:r>
          </a:p>
          <a:p>
            <a:pPr algn="just"/>
            <a:endParaRPr lang="en-US" sz="1400" dirty="0">
              <a:latin typeface="Robero"/>
            </a:endParaRPr>
          </a:p>
          <a:p>
            <a:pPr algn="just"/>
            <a:r>
              <a:rPr lang="en-US" sz="1400" dirty="0">
                <a:latin typeface="Robero"/>
              </a:rPr>
              <a:t>The quickest and simplest way to contact your housebuilder would be to raise a Discussion.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FC48C-5E1E-4296-A8B1-39904C722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600" y="1504594"/>
            <a:ext cx="5550153" cy="14668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8121E0-0C10-4114-9635-89D3B88F308D}"/>
              </a:ext>
            </a:extLst>
          </p:cNvPr>
          <p:cNvSpPr/>
          <p:nvPr/>
        </p:nvSpPr>
        <p:spPr>
          <a:xfrm>
            <a:off x="8895425" y="1693494"/>
            <a:ext cx="470517" cy="15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B9FA6D1-0293-466A-BC6F-377F3CB8BB72}"/>
              </a:ext>
            </a:extLst>
          </p:cNvPr>
          <p:cNvCxnSpPr>
            <a:cxnSpLocks/>
          </p:cNvCxnSpPr>
          <p:nvPr/>
        </p:nvCxnSpPr>
        <p:spPr>
          <a:xfrm flipH="1">
            <a:off x="9365942" y="1775533"/>
            <a:ext cx="3994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6CB2781-B871-4C57-9125-D675A8E4B641}"/>
              </a:ext>
            </a:extLst>
          </p:cNvPr>
          <p:cNvSpPr txBox="1"/>
          <p:nvPr/>
        </p:nvSpPr>
        <p:spPr>
          <a:xfrm>
            <a:off x="9717334" y="1639225"/>
            <a:ext cx="8338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Discussions</a:t>
            </a:r>
            <a:endParaRPr lang="en-GB" sz="11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263AC5-6D66-47C7-A07A-472742391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331" y="3134208"/>
            <a:ext cx="4218689" cy="231110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2AE2519-9C70-6D70-065D-1EA87D21EB45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6" y="136525"/>
            <a:chExt cx="11364885" cy="801918"/>
          </a:xfrm>
          <a:solidFill>
            <a:srgbClr val="EA564F"/>
          </a:solidFill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B64FE5-BCCC-39A3-8B14-C477AD952F50}"/>
                </a:ext>
              </a:extLst>
            </p:cNvPr>
            <p:cNvSpPr txBox="1"/>
            <p:nvPr/>
          </p:nvSpPr>
          <p:spPr>
            <a:xfrm>
              <a:off x="444616" y="136525"/>
              <a:ext cx="11364885" cy="801918"/>
            </a:xfrm>
            <a:prstGeom prst="rect">
              <a:avLst/>
            </a:prstGeom>
            <a:solidFill>
              <a:srgbClr val="004C93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0A12B1-D19C-DCF6-E61B-9D745A38AF8E}"/>
                </a:ext>
              </a:extLst>
            </p:cNvPr>
            <p:cNvSpPr/>
            <p:nvPr/>
          </p:nvSpPr>
          <p:spPr>
            <a:xfrm>
              <a:off x="2879520" y="352818"/>
              <a:ext cx="6096000" cy="369332"/>
            </a:xfrm>
            <a:prstGeom prst="rect">
              <a:avLst/>
            </a:prstGeom>
            <a:solidFill>
              <a:srgbClr val="004C93"/>
            </a:solidFill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DISCUSSIONS</a:t>
              </a:r>
            </a:p>
          </p:txBody>
        </p:sp>
      </p:grpSp>
      <p:pic>
        <p:nvPicPr>
          <p:cNvPr id="18" name="Picture 17" descr="Shape&#10;&#10;Description automatically generated with low confidence">
            <a:extLst>
              <a:ext uri="{FF2B5EF4-FFF2-40B4-BE49-F238E27FC236}">
                <a16:creationId xmlns:a16="http://schemas.microsoft.com/office/drawing/2014/main" id="{FFAD66AC-0DA8-7988-DF61-F4DA57422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17" y="6058119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4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21370F-CEC7-46B9-94D0-5776967C9AB2}"/>
              </a:ext>
            </a:extLst>
          </p:cNvPr>
          <p:cNvSpPr/>
          <p:nvPr/>
        </p:nvSpPr>
        <p:spPr>
          <a:xfrm>
            <a:off x="727970" y="2534055"/>
            <a:ext cx="4497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Any Appointments created will be shown in the Appointments area of your portal</a:t>
            </a:r>
            <a:endParaRPr lang="en-GB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Appointments link to a specific Ticket</a:t>
            </a:r>
          </a:p>
          <a:p>
            <a:pPr algn="just"/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If the Appointment is unsuitable, simply add a comment to the relevant Ticket proposing an alternative date/time </a:t>
            </a:r>
            <a:endParaRPr lang="en-GB" dirty="0"/>
          </a:p>
          <a:p>
            <a:pPr algn="just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A9F344-04CA-4E0B-AE73-2B85B9ADA7CF}"/>
              </a:ext>
            </a:extLst>
          </p:cNvPr>
          <p:cNvSpPr/>
          <p:nvPr/>
        </p:nvSpPr>
        <p:spPr>
          <a:xfrm>
            <a:off x="5336529" y="322222"/>
            <a:ext cx="1518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GB" dirty="0" err="1">
                <a:solidFill>
                  <a:schemeClr val="bg1"/>
                </a:solidFill>
              </a:rPr>
              <a:t>ppointments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278CE8-1EF8-45AE-9F5E-8B76D1CC7D5A}"/>
              </a:ext>
            </a:extLst>
          </p:cNvPr>
          <p:cNvCxnSpPr/>
          <p:nvPr/>
        </p:nvCxnSpPr>
        <p:spPr>
          <a:xfrm>
            <a:off x="5650079" y="1599844"/>
            <a:ext cx="0" cy="4071408"/>
          </a:xfrm>
          <a:prstGeom prst="line">
            <a:avLst/>
          </a:prstGeom>
          <a:ln w="31750">
            <a:solidFill>
              <a:srgbClr val="F98F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F4BB31-83EE-4877-A225-36D2E36BA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3623-3A07-4648-80C0-2A332872DCE1}" type="slidenum">
              <a:rPr lang="en-GB" smtClean="0"/>
              <a:t>10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34C48A-1002-4905-81C8-48EDE1B1F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195004"/>
            <a:ext cx="6095999" cy="276506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B4BFF0C-F5EB-CD97-332A-53661409F98B}"/>
              </a:ext>
            </a:extLst>
          </p:cNvPr>
          <p:cNvGrpSpPr/>
          <p:nvPr/>
        </p:nvGrpSpPr>
        <p:grpSpPr>
          <a:xfrm>
            <a:off x="444616" y="136525"/>
            <a:ext cx="11364885" cy="801918"/>
            <a:chOff x="444616" y="136525"/>
            <a:chExt cx="11364885" cy="801918"/>
          </a:xfrm>
          <a:solidFill>
            <a:srgbClr val="20B3AA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6460CC-9E89-2F79-4690-0D014010CF6C}"/>
                </a:ext>
              </a:extLst>
            </p:cNvPr>
            <p:cNvSpPr txBox="1"/>
            <p:nvPr/>
          </p:nvSpPr>
          <p:spPr>
            <a:xfrm>
              <a:off x="444616" y="136525"/>
              <a:ext cx="11364885" cy="8019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D6A0CFF-6B62-DB38-E12C-50D2248239B5}"/>
                </a:ext>
              </a:extLst>
            </p:cNvPr>
            <p:cNvSpPr/>
            <p:nvPr/>
          </p:nvSpPr>
          <p:spPr>
            <a:xfrm>
              <a:off x="2879520" y="352818"/>
              <a:ext cx="6096000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Robero"/>
                </a:rPr>
                <a:t>APPOINTMENTS </a:t>
              </a:r>
            </a:p>
          </p:txBody>
        </p:sp>
      </p:grpSp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:a16="http://schemas.microsoft.com/office/drawing/2014/main" id="{D135B202-E0EC-6262-0C84-9B16C3545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08" y="6058119"/>
            <a:ext cx="1067523" cy="4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16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737324-BC54-4DE7-9B39-7D7FD9006A06}"/>
              </a:ext>
            </a:extLst>
          </p:cNvPr>
          <p:cNvSpPr/>
          <p:nvPr/>
        </p:nvSpPr>
        <p:spPr>
          <a:xfrm>
            <a:off x="4763" y="-190501"/>
            <a:ext cx="12187237" cy="7153275"/>
          </a:xfrm>
          <a:prstGeom prst="rect">
            <a:avLst/>
          </a:prstGeom>
          <a:solidFill>
            <a:srgbClr val="20B3AA">
              <a:alpha val="85882"/>
            </a:srgb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1" dirty="0">
              <a:latin typeface="Lato Light" charset="0"/>
            </a:endParaRPr>
          </a:p>
        </p:txBody>
      </p:sp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E6E31EDC-AAED-4C30-9157-C485BAA46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37" y="2278124"/>
            <a:ext cx="4723827" cy="1609216"/>
          </a:xfrm>
          <a:prstGeom prst="rect">
            <a:avLst/>
          </a:prstGeom>
        </p:spPr>
      </p:pic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76B6534D-416B-6161-8295-62EC34670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88" y="2482263"/>
            <a:ext cx="2784472" cy="12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55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2140</TotalTime>
  <Words>651</Words>
  <Application>Microsoft Office PowerPoint</Application>
  <PresentationFormat>Widescreen</PresentationFormat>
  <Paragraphs>135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Lato Light</vt:lpstr>
      <vt:lpstr>Lato Thin</vt:lpstr>
      <vt:lpstr>Robero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Murray</dc:creator>
  <cp:lastModifiedBy>Steffani Lewis</cp:lastModifiedBy>
  <cp:revision>12</cp:revision>
  <dcterms:created xsi:type="dcterms:W3CDTF">2019-07-24T12:49:48Z</dcterms:created>
  <dcterms:modified xsi:type="dcterms:W3CDTF">2023-03-16T12:26:38Z</dcterms:modified>
</cp:coreProperties>
</file>